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2"/>
  </p:notesMasterIdLst>
  <p:handoutMasterIdLst>
    <p:handoutMasterId r:id="rId13"/>
  </p:handoutMasterIdLst>
  <p:sldIdLst>
    <p:sldId id="285" r:id="rId4"/>
    <p:sldId id="289" r:id="rId5"/>
    <p:sldId id="291" r:id="rId6"/>
    <p:sldId id="296" r:id="rId7"/>
    <p:sldId id="297" r:id="rId8"/>
    <p:sldId id="298" r:id="rId9"/>
    <p:sldId id="299" r:id="rId10"/>
    <p:sldId id="295" r:id="rId11"/>
  </p:sldIdLst>
  <p:sldSz cx="12192000" cy="6858000"/>
  <p:notesSz cx="6858000" cy="9144000"/>
  <p:embeddedFontLst>
    <p:embeddedFont>
      <p:font typeface="Adobe Garamond Pro" panose="02020502060506020403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96" y="56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6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6812337" cy="2204397"/>
          </a:xfrm>
          <a:prstGeom prst="rect">
            <a:avLst/>
          </a:prstGeom>
        </p:spPr>
        <p:txBody>
          <a:bodyPr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3: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Ethical Acquisition of Data from Human Subjects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FAMOUS FAILURES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Monster Study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University of Iowa, Wendell Johnson and Mary Tudor (1939)</a:t>
            </a:r>
          </a:p>
          <a:p>
            <a:r>
              <a:rPr lang="en-US" dirty="0"/>
              <a:t>Affirmation/criticism in speech therapy</a:t>
            </a:r>
          </a:p>
          <a:p>
            <a:r>
              <a:rPr lang="en-US" dirty="0"/>
              <a:t>Participants: 22 orphan children</a:t>
            </a:r>
          </a:p>
          <a:p>
            <a:r>
              <a:rPr lang="en-US" dirty="0"/>
              <a:t>Group 1: positive speech therapy / praise</a:t>
            </a:r>
          </a:p>
          <a:p>
            <a:r>
              <a:rPr lang="en-US" dirty="0"/>
              <a:t>Group 2: criticism for every imperfection</a:t>
            </a:r>
          </a:p>
          <a:p>
            <a:r>
              <a:rPr lang="en-US" dirty="0"/>
              <a:t>Children in the second group developed permanent speech issues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3</a:t>
            </a:fld>
            <a:endParaRPr lang="en-US" dirty="0"/>
          </a:p>
        </p:txBody>
      </p:sp>
      <p:pic>
        <p:nvPicPr>
          <p:cNvPr id="8" name="Picture Placeholder 7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44140F03-59E5-4DEF-B274-22E279C71F5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06" r="20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Tuskegee Syphilis Experiment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United States Public Health Service and Tuskegee University</a:t>
            </a:r>
            <a:r>
              <a:rPr lang="en-US" i="1" dirty="0">
                <a:solidFill>
                  <a:schemeClr val="tx2"/>
                </a:solidFill>
              </a:rPr>
              <a:t> “Tuskegee Study of Untreated Syphilis in the Negro Male” </a:t>
            </a:r>
            <a:r>
              <a:rPr lang="en-US" dirty="0">
                <a:solidFill>
                  <a:schemeClr val="tx2"/>
                </a:solidFill>
              </a:rPr>
              <a:t>1932-1972</a:t>
            </a:r>
          </a:p>
          <a:p>
            <a:r>
              <a:rPr lang="en-US" dirty="0"/>
              <a:t>Participants: 600 impoverished, African American sharecroppers</a:t>
            </a:r>
          </a:p>
          <a:p>
            <a:pPr lvl="1"/>
            <a:r>
              <a:rPr lang="en-US" dirty="0"/>
              <a:t>399 with syphilis, 201 without (control group)</a:t>
            </a:r>
          </a:p>
          <a:p>
            <a:r>
              <a:rPr lang="en-US" dirty="0"/>
              <a:t>Not told they had syphilis</a:t>
            </a:r>
          </a:p>
          <a:p>
            <a:r>
              <a:rPr lang="en-US" dirty="0"/>
              <a:t>Not treated with penicillin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  <p:pic>
        <p:nvPicPr>
          <p:cNvPr id="9" name="Picture Placeholder 8" descr="Text, letter&#10;&#10;Description automatically generated">
            <a:extLst>
              <a:ext uri="{FF2B5EF4-FFF2-40B4-BE49-F238E27FC236}">
                <a16:creationId xmlns:a16="http://schemas.microsoft.com/office/drawing/2014/main" id="{EBC3A98F-09C8-45E4-9FD3-1EA76A42DB4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36262" t="18549" r="9274"/>
          <a:stretch/>
        </p:blipFill>
        <p:spPr>
          <a:xfrm>
            <a:off x="8278189" y="0"/>
            <a:ext cx="3917123" cy="5987503"/>
          </a:xfrm>
        </p:spPr>
      </p:pic>
    </p:spTree>
    <p:extLst>
      <p:ext uri="{BB962C8B-B14F-4D97-AF65-F5344CB8AC3E}">
        <p14:creationId xmlns:p14="http://schemas.microsoft.com/office/powerpoint/2010/main" val="222278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Emotional Contagion Study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Adam D. I. Kramer, Jamie E. Guillory, and Jeffrey T. Hancock. Experimental evidence of massive-scale emotional contagion through social networks. PNAS 111(24):8788-8790, June 17, 2014</a:t>
            </a:r>
          </a:p>
          <a:p>
            <a:r>
              <a:rPr lang="en-US" dirty="0"/>
              <a:t>A friend expressing emotion can impact the emotion of someone else</a:t>
            </a:r>
          </a:p>
          <a:p>
            <a:r>
              <a:rPr lang="en-US" dirty="0"/>
              <a:t>Participants: 689,003 Facebook users</a:t>
            </a:r>
          </a:p>
          <a:p>
            <a:pPr lvl="1"/>
            <a:r>
              <a:rPr lang="en-US" dirty="0"/>
              <a:t>Varied emotional expressions in News Feed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Placeholder 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B698BCA-76D9-423A-814E-64372581C44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970" r="39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1179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Human Subjects</a:t>
            </a:r>
          </a:p>
        </p:txBody>
      </p:sp>
    </p:spTree>
    <p:extLst>
      <p:ext uri="{BB962C8B-B14F-4D97-AF65-F5344CB8AC3E}">
        <p14:creationId xmlns:p14="http://schemas.microsoft.com/office/powerpoint/2010/main" val="3265391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439991" cy="1325563"/>
          </a:xfrm>
        </p:spPr>
        <p:txBody>
          <a:bodyPr>
            <a:normAutofit/>
          </a:bodyPr>
          <a:lstStyle/>
          <a:p>
            <a:r>
              <a:rPr lang="en-US" dirty="0"/>
              <a:t>Protection of Human Subjects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/>
              <a:t>Belmont Report (1978)</a:t>
            </a:r>
          </a:p>
          <a:p>
            <a:pPr lvl="1"/>
            <a:r>
              <a:rPr lang="en-US" dirty="0"/>
              <a:t>Respect for persons (informed consent)</a:t>
            </a:r>
          </a:p>
          <a:p>
            <a:pPr lvl="1"/>
            <a:r>
              <a:rPr lang="en-US" dirty="0"/>
              <a:t>Beneficence (maximize benefits vs. risks)</a:t>
            </a:r>
          </a:p>
          <a:p>
            <a:pPr lvl="1"/>
            <a:r>
              <a:rPr lang="en-US" dirty="0"/>
              <a:t>Justice (do not exploit / fair distribution)</a:t>
            </a:r>
          </a:p>
          <a:p>
            <a:r>
              <a:rPr lang="en-US" dirty="0"/>
              <a:t>Menlo Report (2012)</a:t>
            </a:r>
          </a:p>
          <a:p>
            <a:pPr lvl="1"/>
            <a:r>
              <a:rPr lang="en-US" dirty="0"/>
              <a:t>Respect for the law / public interest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9" name="Picture Placeholder 8" descr="Diagram&#10;&#10;Description automatically generated">
            <a:extLst>
              <a:ext uri="{FF2B5EF4-FFF2-40B4-BE49-F238E27FC236}">
                <a16:creationId xmlns:a16="http://schemas.microsoft.com/office/drawing/2014/main" id="{6422DFDB-ED76-4375-B472-EB780437AC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8040" r="804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13647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Human-Subject Data for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you need this data for your model?</a:t>
            </a:r>
          </a:p>
          <a:p>
            <a:pPr lvl="1"/>
            <a:r>
              <a:rPr lang="en-US" dirty="0"/>
              <a:t>How much do you actually need?</a:t>
            </a:r>
          </a:p>
          <a:p>
            <a:r>
              <a:rPr lang="en-US" dirty="0"/>
              <a:t>Do the data subjects know you are collecting this data?</a:t>
            </a:r>
          </a:p>
          <a:p>
            <a:pPr lvl="1"/>
            <a:r>
              <a:rPr lang="en-US" dirty="0"/>
              <a:t>Have they given meaningful, informed consent?</a:t>
            </a:r>
          </a:p>
          <a:p>
            <a:r>
              <a:rPr lang="en-US" dirty="0"/>
              <a:t>How, if at all, will the data subjects benefit?</a:t>
            </a:r>
          </a:p>
          <a:p>
            <a:pPr lvl="1"/>
            <a:r>
              <a:rPr lang="en-US" dirty="0"/>
              <a:t>How will society benefit?</a:t>
            </a:r>
          </a:p>
          <a:p>
            <a:r>
              <a:rPr lang="en-US" dirty="0"/>
              <a:t>What risks will the data subjects face from data collection / use?</a:t>
            </a:r>
          </a:p>
          <a:p>
            <a:r>
              <a:rPr lang="en-US" dirty="0"/>
              <a:t>Could a less invasive method provide equal insight?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2222</TotalTime>
  <Words>311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Adobe Garamond Pro</vt:lpstr>
      <vt:lpstr>Office Theme</vt:lpstr>
      <vt:lpstr>2_Office Theme</vt:lpstr>
      <vt:lpstr>1_Office Theme</vt:lpstr>
      <vt:lpstr>PowerPoint Presentation</vt:lpstr>
      <vt:lpstr>FAMOUS FAILURES</vt:lpstr>
      <vt:lpstr>The Monster Study</vt:lpstr>
      <vt:lpstr>Tuskegee Syphilis Experiment</vt:lpstr>
      <vt:lpstr>Emotional Contagion Study</vt:lpstr>
      <vt:lpstr>Human Subjects</vt:lpstr>
      <vt:lpstr>Protection of Human Subjects</vt:lpstr>
      <vt:lpstr>Human-Subject Data for Cybersecurity 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</cp:lastModifiedBy>
  <cp:revision>105</cp:revision>
  <cp:lastPrinted>2019-10-22T16:35:22Z</cp:lastPrinted>
  <dcterms:created xsi:type="dcterms:W3CDTF">2019-10-07T15:32:39Z</dcterms:created>
  <dcterms:modified xsi:type="dcterms:W3CDTF">2020-10-26T14:58:25Z</dcterms:modified>
</cp:coreProperties>
</file>